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2" r:id="rId21"/>
    <p:sldId id="273" r:id="rId22"/>
    <p:sldId id="274" r:id="rId23"/>
    <p:sldId id="276" r:id="rId24"/>
    <p:sldId id="275" r:id="rId25"/>
    <p:sldId id="277" r:id="rId26"/>
    <p:sldId id="278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B684A-E4B8-065F-F97B-F4CB5E4B50E3}" v="1373" dt="2019-10-06T18:52:29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24.11.2019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or0Uz9bN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Mill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l.wikipedia.org/wiki/Samengestelde_stof" TargetMode="External"/><Relationship Id="rId5" Type="http://schemas.openxmlformats.org/officeDocument/2006/relationships/hyperlink" Target="https://nl.wikipedia.org/wiki/Oplosmiddel" TargetMode="External"/><Relationship Id="rId4" Type="http://schemas.openxmlformats.org/officeDocument/2006/relationships/hyperlink" Target="https://nl.wikipedia.org/wiki/Oplossing_(scheikunde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  <a:cs typeface="Calibri Light"/>
              </a:rPr>
              <a:t>Oplossen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>
                <a:solidFill>
                  <a:srgbClr val="FFFFFF"/>
                </a:solidFill>
                <a:cs typeface="Calibri"/>
              </a:rPr>
              <a:t>Verpleegkundig Rekenen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3ACE3EF-8136-4387-B73A-071CB43B3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nl-NL" sz="4000">
                <a:solidFill>
                  <a:srgbClr val="FFFFFF"/>
                </a:solidFill>
                <a:cs typeface="Calibri Light"/>
              </a:rPr>
              <a:t>Filmpje meneer Megens</a:t>
            </a:r>
            <a:endParaRPr lang="nl-NL" sz="400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CCE1AB-99A7-4D8E-8799-3CC1CF1A7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000">
                <a:solidFill>
                  <a:srgbClr val="000000"/>
                </a:solidFill>
                <a:ea typeface="+mn-lt"/>
                <a:cs typeface="+mn-lt"/>
                <a:hlinkClick r:id="rId3"/>
              </a:rPr>
              <a:t>https://youtu.be/Gor0Uz9bNRU</a:t>
            </a:r>
          </a:p>
          <a:p>
            <a:endParaRPr lang="nl-NL" sz="20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nl-NL" sz="2000">
                <a:solidFill>
                  <a:srgbClr val="000000"/>
                </a:solidFill>
                <a:cs typeface="Calibri"/>
              </a:rPr>
              <a:t>Er zijn drie varianten waarop de sterkte van het medicijn aangegeven staat.</a:t>
            </a:r>
            <a:endParaRPr lang="nl-NL" sz="20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000">
                <a:solidFill>
                  <a:srgbClr val="000000"/>
                </a:solidFill>
                <a:cs typeface="Calibri"/>
              </a:rPr>
              <a:t>In een %-vorm</a:t>
            </a:r>
            <a:endParaRPr lang="nl-NL" sz="20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000">
                <a:solidFill>
                  <a:srgbClr val="000000"/>
                </a:solidFill>
                <a:cs typeface="Calibri"/>
              </a:rPr>
              <a:t>Notitie als mg/ml</a:t>
            </a:r>
            <a:endParaRPr lang="nl-NL" sz="20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000">
                <a:solidFill>
                  <a:srgbClr val="000000"/>
                </a:solidFill>
                <a:cs typeface="Calibri"/>
              </a:rPr>
              <a:t>Notitie als IE/ml</a:t>
            </a:r>
            <a:endParaRPr lang="nl-NL" sz="2000">
              <a:solidFill>
                <a:srgbClr val="000000"/>
              </a:solidFill>
              <a:ea typeface="+mn-lt"/>
              <a:cs typeface="+mn-lt"/>
            </a:endParaRPr>
          </a:p>
          <a:p>
            <a:endParaRPr lang="nl-NL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216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77EE079-3AF8-4CDD-B756-5AFD39431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nl-NL" sz="2800">
                <a:solidFill>
                  <a:srgbClr val="FFFFFF"/>
                </a:solidFill>
                <a:ea typeface="+mj-lt"/>
                <a:cs typeface="+mj-lt"/>
              </a:rPr>
              <a:t>%-vorm</a:t>
            </a:r>
            <a:endParaRPr lang="nl-NL" sz="2800">
              <a:solidFill>
                <a:srgbClr val="FFFFFF"/>
              </a:solidFill>
            </a:endParaRPr>
          </a:p>
          <a:p>
            <a:pPr>
              <a:spcBef>
                <a:spcPts val="1000"/>
              </a:spcBef>
            </a:pPr>
            <a:r>
              <a:rPr lang="nl-NL" sz="2800">
                <a:solidFill>
                  <a:srgbClr val="FFFFFF"/>
                </a:solidFill>
                <a:ea typeface="+mj-lt"/>
                <a:cs typeface="+mj-lt"/>
              </a:rPr>
              <a:t>Hulp: % x 10 geeft aan hoeveel mg per 1 ml zit.</a:t>
            </a:r>
          </a:p>
          <a:p>
            <a:pPr>
              <a:spcBef>
                <a:spcPts val="1000"/>
              </a:spcBef>
            </a:pPr>
            <a:r>
              <a:rPr lang="nl-NL" sz="2800">
                <a:solidFill>
                  <a:srgbClr val="FFFFFF"/>
                </a:solidFill>
                <a:ea typeface="+mj-lt"/>
                <a:cs typeface="+mj-lt"/>
              </a:rPr>
              <a:t>Uitrekenen: Voorschrift / aanwezig per 1 ml</a:t>
            </a:r>
            <a:endParaRPr lang="nl-NL" sz="2800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3E722A-1D0D-407E-947E-F04142DFD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nl-NL" sz="1300">
              <a:solidFill>
                <a:srgbClr val="000000"/>
              </a:solidFill>
              <a:cs typeface="Calibri"/>
            </a:endParaRPr>
          </a:p>
          <a:p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Vraag 1.</a:t>
            </a:r>
            <a:endParaRPr lang="nl-NL" sz="13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Op voorraad is een oplossing met een sterkte van 4%. Je wordt gevraagd om een patiënt 60 mg toe te dienen. Hoeveel ml dien je toe?</a:t>
            </a:r>
            <a:endParaRPr lang="nl-NL" sz="13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nl-NL" sz="130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Voorschrift: 60 mg</a:t>
            </a:r>
            <a:endParaRPr lang="nl-NL" sz="1300">
              <a:solidFill>
                <a:srgbClr val="000000"/>
              </a:solidFill>
            </a:endParaRPr>
          </a:p>
          <a:p>
            <a:pPr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Aanwezig per 1 ml: 4 x 10 = 40 mg/ml</a:t>
            </a:r>
            <a:endParaRPr lang="nl-NL" sz="13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V : A 60 : 40 = 1,5 ml</a:t>
            </a:r>
            <a:endParaRPr lang="nl-NL" sz="13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3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Vraag 2.</a:t>
            </a:r>
            <a:endParaRPr lang="nl-NL" sz="13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Voor een patiënt wordt 3xdaags 60 mg voorgeschreven. Er is een oplossing aanwezig met een concentratie van 10%. Hoeveel ml geef je per dag?</a:t>
            </a:r>
            <a:endParaRPr lang="nl-NL" sz="13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nl-NL" sz="130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Voorschrift: 3x 60 = 180 mg</a:t>
            </a:r>
            <a:endParaRPr lang="nl-NL" sz="1300">
              <a:solidFill>
                <a:srgbClr val="000000"/>
              </a:solidFill>
            </a:endParaRPr>
          </a:p>
          <a:p>
            <a:pPr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Aanwezig per 1 ml: 10 x 10 = 100 mg/ml</a:t>
            </a:r>
            <a:endParaRPr lang="nl-NL" sz="13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300">
                <a:solidFill>
                  <a:srgbClr val="000000"/>
                </a:solidFill>
                <a:ea typeface="+mn-lt"/>
                <a:cs typeface="+mn-lt"/>
              </a:rPr>
              <a:t>V : A 180 : 100 = 1,8 ml</a:t>
            </a:r>
            <a:endParaRPr lang="nl-NL" sz="13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3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nl-NL" sz="13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8811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9D0A353-6E30-4C44-B5E3-811CF2467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Nu zelf: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112B1A-09D5-4040-B420-E3FE3A81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nl-NL" sz="2400">
                <a:solidFill>
                  <a:srgbClr val="000000"/>
                </a:solidFill>
                <a:cs typeface="Calibri"/>
              </a:rPr>
              <a:t>Vraag 3.</a:t>
            </a:r>
            <a:endParaRPr lang="nl-NL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400">
                <a:solidFill>
                  <a:srgbClr val="000000"/>
                </a:solidFill>
                <a:cs typeface="Calibri"/>
              </a:rPr>
              <a:t>Op het etiket staat de sterkte van de medicatie aangegeven: 10%. De patiënt krijgt 50 mg voorgeschreven. Hoeveel ml geef je?</a:t>
            </a:r>
            <a:endParaRPr lang="nl-NL" sz="2400">
              <a:solidFill>
                <a:srgbClr val="000000"/>
              </a:solidFill>
              <a:ea typeface="+mn-lt"/>
              <a:cs typeface="+mn-lt"/>
            </a:endParaRPr>
          </a:p>
          <a:p>
            <a:endParaRPr lang="nl-NL" sz="24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nl-NL" sz="2400">
                <a:solidFill>
                  <a:srgbClr val="000000"/>
                </a:solidFill>
                <a:cs typeface="Calibri"/>
              </a:rPr>
              <a:t>Vraag 4.</a:t>
            </a:r>
            <a:endParaRPr lang="nl-NL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400">
                <a:solidFill>
                  <a:srgbClr val="000000"/>
                </a:solidFill>
                <a:cs typeface="Calibri"/>
              </a:rPr>
              <a:t>Een patiënt dient verdeeld over de dag 4 x 75 mg te krijgen. Aanwezig is een oplossing met een sterkte van 5%. Hoeveel ml geef je per dag?</a:t>
            </a: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78102B5-1E3E-48B0-BF10-2029BC28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Antwoorden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15020-EEB3-434B-97DE-B79F929C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Vraag 3.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Op het etiket staat de sterkte van de medicatie aangegeven: 10%. De patiënt krijgt 50 mg voorgeschreven. Hoeveel ml geef je?</a:t>
            </a:r>
            <a:endParaRPr lang="nl-NL" sz="19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Voorschrift: 50 mg   Aanwezig per 1 ml: 10 x 10 = 100 mg/ml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 : A   50 : 100 = 0,5 ml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nl-NL" sz="19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Vraag 4.</a:t>
            </a:r>
            <a:endParaRPr lang="nl-NL" sz="1900">
              <a:solidFill>
                <a:srgbClr val="000000"/>
              </a:solidFill>
            </a:endParaRPr>
          </a:p>
          <a:p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Een patiënt dient verdeeld over de dag 4 x 75 mg te krijgen. Aanwezig is een oplossing met een sterkte van 5%. Hoeveel ml geef je per dag?</a:t>
            </a:r>
            <a:endParaRPr lang="nl-NL" sz="19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Voorschrift: 4 x 75 = 300 mg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Aanwezig per 1 ml: 5 x 10 = 50 mg/ml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 : A    300 : 50 = 6 ml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3177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F7E955D-2C2E-4B92-B82A-D0D2E6EC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</a:pPr>
            <a:r>
              <a:rPr lang="nl-NL" sz="2800">
                <a:solidFill>
                  <a:srgbClr val="FFFFFF"/>
                </a:solidFill>
                <a:latin typeface="Calibri"/>
                <a:cs typeface="Calibri"/>
              </a:rPr>
              <a:t>Notitie als mg/ml</a:t>
            </a:r>
            <a:endParaRPr lang="nl-NL" sz="2800">
              <a:solidFill>
                <a:srgbClr val="FFFFFF"/>
              </a:solidFill>
              <a:ea typeface="+mj-lt"/>
              <a:cs typeface="+mj-lt"/>
            </a:endParaRPr>
          </a:p>
          <a:p>
            <a:pPr>
              <a:spcBef>
                <a:spcPts val="1000"/>
              </a:spcBef>
            </a:pPr>
            <a:r>
              <a:rPr lang="nl-NL" sz="2800">
                <a:solidFill>
                  <a:srgbClr val="FFFFFF"/>
                </a:solidFill>
                <a:latin typeface="Calibri"/>
                <a:cs typeface="Calibri"/>
              </a:rPr>
              <a:t>Hulp: uitrekenen hoeveel mg er per 1 ml zit.</a:t>
            </a:r>
            <a:endParaRPr lang="nl-NL" sz="2800">
              <a:solidFill>
                <a:srgbClr val="FFFFFF"/>
              </a:solidFill>
              <a:ea typeface="+mj-lt"/>
              <a:cs typeface="+mj-lt"/>
            </a:endParaRPr>
          </a:p>
          <a:p>
            <a:pPr>
              <a:spcBef>
                <a:spcPts val="1000"/>
              </a:spcBef>
            </a:pPr>
            <a:r>
              <a:rPr lang="nl-NL" sz="2800">
                <a:solidFill>
                  <a:srgbClr val="FFFFFF"/>
                </a:solidFill>
                <a:latin typeface="Calibri"/>
                <a:cs typeface="Calibri"/>
              </a:rPr>
              <a:t>Uitrekenen: Voorschrift / aanwezig per 1 ml</a:t>
            </a:r>
            <a:endParaRPr lang="nl-NL" sz="2800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7E2191-3AE1-4F62-8C0E-176427761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nl-NL" sz="240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Vraag 1.</a:t>
            </a:r>
            <a:endParaRPr lang="nl-NL" sz="2400">
              <a:solidFill>
                <a:srgbClr val="000000"/>
              </a:solidFill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Je wordt gevraagd door de arts om 30 mg toe te dienen. Aanwezig zijn ampullen van 5 ml waar in totaal 20 mg in zit. Hoeveel ml injecteer je?</a:t>
            </a:r>
            <a:endParaRPr lang="nl-NL" sz="2400">
              <a:solidFill>
                <a:srgbClr val="000000"/>
              </a:solidFill>
            </a:endParaRPr>
          </a:p>
          <a:p>
            <a:endParaRPr lang="nl-NL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Vraag 2.</a:t>
            </a:r>
            <a:endParaRPr lang="nl-NL" sz="2400">
              <a:solidFill>
                <a:srgbClr val="000000"/>
              </a:solidFill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Een patiënt weegt 60 kg. De voor te schrijven morfine is 0,2 mg/kg/24 uur. In voorraad zijn ampullen van 10 ml met daarin in totaal 20 mg morfine. Hoeveel ml geef je per dag?</a:t>
            </a:r>
            <a:endParaRPr lang="nl-NL" sz="2400">
              <a:solidFill>
                <a:srgbClr val="000000"/>
              </a:solidFill>
            </a:endParaRPr>
          </a:p>
          <a:p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34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F174C9F-0EE3-4144-B68C-86795DFC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Antwoorden mg/ml vorm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B256BB-190D-4082-B5E9-8E1056D2F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Vraag 1.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Je wordt gevraagd door de arts om 30 mg toe te dienen. Aanwezig zijn ampullen van 5 ml waar in totaal 20 mg in. Hoeveel ml injecteer je?</a:t>
            </a:r>
            <a:endParaRPr lang="nl-NL" sz="1500">
              <a:solidFill>
                <a:srgbClr val="000000"/>
              </a:solidFill>
            </a:endParaRPr>
          </a:p>
          <a:p>
            <a:endParaRPr lang="nl-NL" sz="15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Voorschrift: 30 mg</a:t>
            </a:r>
            <a:endParaRPr lang="nl-NL" sz="15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Aanwezig per 1 ml: 20 mg : 5 ml = 4 mg/ml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 : A   30 : 4 = 7,5 ml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endParaRPr lang="nl-NL" sz="15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Vraag 2.</a:t>
            </a:r>
            <a:endParaRPr lang="nl-NL" sz="1500">
              <a:solidFill>
                <a:srgbClr val="000000"/>
              </a:solidFill>
              <a:cs typeface="Calibri"/>
            </a:endParaRPr>
          </a:p>
          <a:p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Een patiënt weegt 60 kg. De voor te schrijven morfine is 0,2 mg/kg/24 uur. In voorraad zijn ampullen van 10 ml met daarin in totaal 20 mg morfine. Hoeveel ml geef je per dag?</a:t>
            </a:r>
            <a:endParaRPr lang="nl-NL" sz="1500">
              <a:solidFill>
                <a:srgbClr val="000000"/>
              </a:solidFill>
            </a:endParaRPr>
          </a:p>
          <a:p>
            <a:endParaRPr lang="nl-NL" sz="15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Voorschrift: 0,2 x 60 = 12 mg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Aanwezig per 1 ml: 20 mg : 10 ml = 2 mg/ml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 : A   12 : 2 = 6 ml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0551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AEAC26-4658-49C8-A9AB-1F02584EC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927"/>
            <a:ext cx="10515600" cy="55590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cs typeface="Calibri"/>
              </a:rPr>
              <a:t>Vraag 3.</a:t>
            </a: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Je wordt gevraagd om 100 mg op te lossen in 5 ml. Op het voorschrift staat: 4x per dag 10 mg toedienen.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a. Hoeveel ml geef je per keer?</a:t>
            </a: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b. Hoeveel ml geef je per dag?</a:t>
            </a:r>
            <a:endParaRPr lang="nl-NL" dirty="0">
              <a:ea typeface="+mn-lt"/>
              <a:cs typeface="+mn-lt"/>
            </a:endParaRPr>
          </a:p>
          <a:p>
            <a:endParaRPr lang="nl-NL" dirty="0">
              <a:cs typeface="Calibri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Vraag 4.</a:t>
            </a: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Op het etiket van de medicatie staat: 50 mg, oplossen in 10 ml. Je wordt gevraagd om 35 mg toe te dienen. Hoeveel ml geef je?</a:t>
            </a:r>
          </a:p>
        </p:txBody>
      </p:sp>
    </p:spTree>
    <p:extLst>
      <p:ext uri="{BB962C8B-B14F-4D97-AF65-F5344CB8AC3E}">
        <p14:creationId xmlns:p14="http://schemas.microsoft.com/office/powerpoint/2010/main" val="1987433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C1315DB-1A59-4BD3-8536-8B1F4F5E6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Antwoorden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1BA167-D4C0-488C-9894-B1781BF8E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Vraag 3.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Je wordt gevraagd om 100 mg op te lossen in 5 ml. Op het voorschrift staat: 4x per dag 10 mg toedienen.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a. Hoeveel ml geef je per keer?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Voorschrift: 10 mg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Aanwezig per 1 ml: 100 mg : 5 ml = 20 mg/ml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 : A 10 : 20 = 0,5 ml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nl-NL" sz="19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b. Hoeveel ml geef je per dag?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nl-NL" sz="19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Voorschrift: 10 mg x 4 = 40 mg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Aanwezig per 1 ml: 100 mg : 5 ml = 20 mg/ml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V : A 40 : 20 = 2 ml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2717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7A9251-92ED-4C25-88A7-763B126B8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Vraag 4.</a:t>
            </a:r>
            <a:endParaRPr lang="nl-NL" dirty="0">
              <a:cs typeface="Calibri" panose="020F0502020204030204"/>
            </a:endParaRPr>
          </a:p>
          <a:p>
            <a:r>
              <a:rPr lang="nl-NL" dirty="0">
                <a:ea typeface="+mn-lt"/>
                <a:cs typeface="+mn-lt"/>
              </a:rPr>
              <a:t>Op het etiket van de medicatie staat: 50 mg, oplossen in 10 ml. Je wordt gevraagd om 35 mg toe te dienen. Hoeveel ml geef je?</a:t>
            </a:r>
            <a:endParaRPr lang="nl-NL" dirty="0"/>
          </a:p>
          <a:p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Voorschrift: 35 mg</a:t>
            </a:r>
            <a:endParaRPr lang="nl-NL" dirty="0"/>
          </a:p>
          <a:p>
            <a:r>
              <a:rPr lang="nl-NL" dirty="0">
                <a:ea typeface="+mn-lt"/>
                <a:cs typeface="+mn-lt"/>
              </a:rPr>
              <a:t>Aanwezig per 1 ml:  50 mg : 10 ml = 5 mg/ml</a:t>
            </a:r>
            <a:endParaRPr lang="nl-NL" dirty="0"/>
          </a:p>
          <a:p>
            <a:r>
              <a:rPr lang="nl-NL" dirty="0">
                <a:ea typeface="+mn-lt"/>
                <a:cs typeface="+mn-lt"/>
              </a:rPr>
              <a:t>V : A  35 : 5 = 7 ml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2066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928D0CB-A237-4C7B-8857-B4008CB9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 sz="2800">
                <a:solidFill>
                  <a:srgbClr val="FFFFFF"/>
                </a:solidFill>
                <a:cs typeface="Calibri Light"/>
              </a:rPr>
              <a:t>Als IE</a:t>
            </a:r>
            <a:br>
              <a:rPr lang="nl-NL" sz="2800">
                <a:solidFill>
                  <a:srgbClr val="FFFFFF"/>
                </a:solidFill>
                <a:cs typeface="Calibri Light"/>
              </a:rPr>
            </a:br>
            <a:r>
              <a:rPr lang="nl-NL" sz="2800">
                <a:solidFill>
                  <a:srgbClr val="FFFFFF"/>
                </a:solidFill>
                <a:cs typeface="Calibri Light"/>
              </a:rPr>
              <a:t>Hulp: Uitrekenen hoeveel IE er per 1 ml zit</a:t>
            </a:r>
            <a:br>
              <a:rPr lang="nl-NL" sz="2800">
                <a:solidFill>
                  <a:srgbClr val="FFFFFF"/>
                </a:solidFill>
                <a:cs typeface="Calibri Light"/>
              </a:rPr>
            </a:br>
            <a:r>
              <a:rPr lang="nl-NL" sz="2800">
                <a:solidFill>
                  <a:srgbClr val="FFFFFF"/>
                </a:solidFill>
                <a:cs typeface="Calibri Light"/>
              </a:rPr>
              <a:t>Uitrekenen: voorschrift / aanwezig per 1 ml</a:t>
            </a:r>
            <a:endParaRPr lang="nl-NL" sz="280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4C606F-5680-409E-A282-4E8F9722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nl-NL" sz="2400">
              <a:solidFill>
                <a:srgbClr val="000000"/>
              </a:solidFill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Vraag 1.</a:t>
            </a:r>
            <a:endParaRPr lang="nl-NL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Een patiënt dient 34 IE Insuline toegediend te krijgen. Insuline is aanwezig in een sterkte van 100 IE/ml. Hoeveel ml geef je?</a:t>
            </a:r>
            <a:endParaRPr lang="nl-NL" sz="2400">
              <a:solidFill>
                <a:srgbClr val="000000"/>
              </a:solidFill>
              <a:cs typeface="Calibri" panose="020F0502020204030204"/>
            </a:endParaRPr>
          </a:p>
          <a:p>
            <a:endParaRPr lang="nl-NL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Vraag 2.</a:t>
            </a:r>
            <a:endParaRPr lang="nl-NL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Een patiënt dient 3x per dag 400.000 IE toegediend te krijgen. Aanwezig is een flacon van 1.000.000 IE welke moet worden opgelost in 5 ml aquadest. Hoeveel ml geef je per keer?</a:t>
            </a:r>
            <a:endParaRPr lang="nl-NL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76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14F298-8B2B-4D4D-96CF-BAA6B3683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200">
                <a:solidFill>
                  <a:srgbClr val="000000"/>
                </a:solidFill>
                <a:ea typeface="+mn-lt"/>
                <a:cs typeface="+mn-lt"/>
              </a:rPr>
              <a:t>Een oplossing is een vloeistof waarin een hoeveelheid stof is opgelost</a:t>
            </a:r>
          </a:p>
          <a:p>
            <a:endParaRPr lang="nl-NL" sz="22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200">
                <a:solidFill>
                  <a:srgbClr val="000000"/>
                </a:solidFill>
                <a:ea typeface="+mn-lt"/>
                <a:cs typeface="+mn-lt"/>
              </a:rPr>
              <a:t>Een oplossing bestaat dus uit twee dingen:</a:t>
            </a:r>
            <a:endParaRPr lang="nl-NL" sz="2200">
              <a:solidFill>
                <a:srgbClr val="000000"/>
              </a:solidFill>
              <a:cs typeface="Calibri"/>
            </a:endParaRPr>
          </a:p>
          <a:p>
            <a:endParaRPr lang="nl-NL" sz="22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200" u="sng">
                <a:solidFill>
                  <a:srgbClr val="000000"/>
                </a:solidFill>
                <a:ea typeface="+mn-lt"/>
                <a:cs typeface="+mn-lt"/>
              </a:rPr>
              <a:t>1. De opgeloste stof</a:t>
            </a:r>
            <a:endParaRPr lang="nl-NL" sz="22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2200">
                <a:solidFill>
                  <a:srgbClr val="000000"/>
                </a:solidFill>
                <a:ea typeface="+mn-lt"/>
                <a:cs typeface="+mn-lt"/>
              </a:rPr>
              <a:t>Deze is in niet-opgeloste toestand meestal vast, in poedervorm of kristallijne vorm (vergelijk poedersuiker en kristalsuiker).</a:t>
            </a:r>
            <a:endParaRPr lang="nl-NL" sz="2200">
              <a:solidFill>
                <a:srgbClr val="000000"/>
              </a:solidFill>
              <a:cs typeface="Calibri" panose="020F0502020204030204"/>
            </a:endParaRPr>
          </a:p>
          <a:p>
            <a:endParaRPr lang="nl-NL" sz="22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200" u="sng">
                <a:solidFill>
                  <a:srgbClr val="000000"/>
                </a:solidFill>
                <a:ea typeface="+mn-lt"/>
                <a:cs typeface="+mn-lt"/>
              </a:rPr>
              <a:t>2. Het oplosmiddel</a:t>
            </a:r>
            <a:endParaRPr lang="nl-NL" sz="22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2200">
                <a:solidFill>
                  <a:srgbClr val="000000"/>
                </a:solidFill>
                <a:ea typeface="+mn-lt"/>
                <a:cs typeface="+mn-lt"/>
              </a:rPr>
              <a:t>Zo heet de vloeistof waarin een bepaalde stof kan oplossen of vermengen.</a:t>
            </a:r>
            <a:endParaRPr lang="nl-NL" sz="22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nl-NL" sz="2200">
              <a:solidFill>
                <a:srgbClr val="000000"/>
              </a:solidFill>
              <a:cs typeface="Calibri" panose="020F0502020204030204"/>
            </a:endParaRPr>
          </a:p>
          <a:p>
            <a:endParaRPr lang="nl-NL" sz="22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69273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39BCCBF-22A2-40A0-8566-DAA23569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Antwoorden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A40BED-B87D-4520-9D87-8EEA6897E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Vraag 1.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Een patiënt dient 34 IE Insuline toegediend te krijgen. Insuline is aanwezig in een sterkte van 100 IE/ml. Hoeveel ml geef je?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nl-NL" sz="15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Voorschrift: 34 IE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Aanwezig per 1 ml: 100 IE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 : A  34 : 100 = 0,34 ml</a:t>
            </a:r>
          </a:p>
          <a:p>
            <a:pPr marL="0" indent="0">
              <a:buNone/>
            </a:pPr>
            <a:endParaRPr lang="nl-NL" sz="15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Vraag 2.</a:t>
            </a:r>
            <a:endParaRPr lang="nl-NL" sz="15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Een patiënt dient 3x per dag 400.000 IE toegediend te krijgen. Aanwezig is een flacon van 1.000.000 IE welke moet worden opgelost in 5 ml aquadest. Hoeveel ml geef je per keer?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nl-NL" sz="15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Voorschrift: 400.000 IE</a:t>
            </a:r>
            <a:endParaRPr lang="nl-NL" sz="15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Aanwezig per 1 ml: 1.000.000 IE : 5 ml = 200.000 IE/ml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nl-NL" sz="1500">
                <a:solidFill>
                  <a:srgbClr val="000000"/>
                </a:solidFill>
                <a:ea typeface="+mn-lt"/>
                <a:cs typeface="+mn-lt"/>
              </a:rPr>
              <a:t>V : A  400.000 : 200.000 = 2 ml</a:t>
            </a:r>
            <a:endParaRPr lang="nl-NL" sz="15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68135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D7497A-277C-4044-B46E-B96FDD7C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9852"/>
            <a:ext cx="10515600" cy="52571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Vraag 3.</a:t>
            </a:r>
            <a:endParaRPr lang="nl-NL" dirty="0">
              <a:cs typeface="Calibri" panose="020F0502020204030204"/>
            </a:endParaRPr>
          </a:p>
          <a:p>
            <a:r>
              <a:rPr lang="nl-NL" dirty="0">
                <a:ea typeface="+mn-lt"/>
                <a:cs typeface="+mn-lt"/>
              </a:rPr>
              <a:t>Een mondspoeling heeft een sterkte van 150.000 IE per 5 ml. Een patiënt krijgt 30.000 IE per spoeling voorgeschreven. Hoeveel ml moet hij per keer nemen?</a:t>
            </a:r>
            <a:endParaRPr lang="nl-NL" dirty="0"/>
          </a:p>
          <a:p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Vraag 4.</a:t>
            </a:r>
            <a:endParaRPr lang="nl-NL" dirty="0">
              <a:cs typeface="Calibri" panose="020F0502020204030204"/>
            </a:endParaRPr>
          </a:p>
          <a:p>
            <a:r>
              <a:rPr lang="nl-NL" dirty="0">
                <a:ea typeface="+mn-lt"/>
                <a:cs typeface="+mn-lt"/>
              </a:rPr>
              <a:t>In 10 ml zit 1.000.000 IE opgelost. De patiënt dient 600.000 IE verdeeld over 3 dagen te krijgen. Hoeveel ml geef je per dag?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465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8CC2B-F77D-4DAD-AEA0-AD3350F87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6658"/>
          </a:xfrm>
        </p:spPr>
        <p:txBody>
          <a:bodyPr>
            <a:normAutofit fontScale="90000"/>
          </a:bodyPr>
          <a:lstStyle/>
          <a:p>
            <a:r>
              <a:rPr lang="nl-NL" dirty="0">
                <a:cs typeface="Calibri Light"/>
              </a:rPr>
              <a:t>Antwoorden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DD83E0-030A-4B0C-BF67-7B03769B4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173"/>
            <a:ext cx="10515600" cy="482579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nl-NL" dirty="0">
                <a:ea typeface="+mn-lt"/>
                <a:cs typeface="+mn-lt"/>
              </a:rPr>
              <a:t>Vraag 3.</a:t>
            </a:r>
            <a:endParaRPr lang="nl-NL" dirty="0">
              <a:cs typeface="Calibri" panose="020F0502020204030204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Een mondspoeling heeft een sterkte van 150.000 IE per 5 ml. Een patiënt krijgt 30.000 IE per spoeling voorgeschreven. Hoeveel ml moet hij per keer nemen?</a:t>
            </a:r>
            <a:endParaRPr lang="nl-NL" dirty="0">
              <a:cs typeface="Calibri" panose="020F0502020204030204"/>
            </a:endParaRP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Voorschrift: 30.000 IE</a:t>
            </a:r>
            <a:endParaRPr lang="nl-NL" dirty="0">
              <a:cs typeface="Calibri" panose="020F0502020204030204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Aanwezig per 1 ml: 150.000 IE : 5 ml = 30.000 IE/ml</a:t>
            </a:r>
            <a:endParaRPr lang="nl-NL" dirty="0">
              <a:cs typeface="Calibri" panose="020F0502020204030204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V : A 30.000 : 30.000 = 1 ml</a:t>
            </a:r>
            <a:endParaRPr lang="nl-NL" dirty="0">
              <a:cs typeface="Calibri" panose="020F0502020204030204"/>
            </a:endParaRP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Vraag 4.</a:t>
            </a:r>
            <a:endParaRPr lang="nl-NL" dirty="0"/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In 10 ml zit 1.000.000 IE opgelost. De patiënt dient 600.000 IE verdeeld over 3 dagen te krijgen. Hoeveel ml geef je per dag?</a:t>
            </a:r>
            <a:endParaRPr lang="nl-NL" dirty="0">
              <a:cs typeface="Calibri" panose="020F0502020204030204"/>
            </a:endParaRP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Voorschrift: 600.000 IE : 3 = 200.000 IE</a:t>
            </a:r>
            <a:endParaRPr lang="nl-NL" dirty="0">
              <a:cs typeface="Calibri" panose="020F0502020204030204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Aanwezig per 1 ml: 1.000.000 IE : 10 ml = 100.000 IE/ml</a:t>
            </a:r>
            <a:endParaRPr lang="nl-NL" dirty="0">
              <a:cs typeface="Calibri" panose="020F0502020204030204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V : A 200.000 : 100.000 = 2 ml</a:t>
            </a:r>
            <a:endParaRPr lang="nl-N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91794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F7C37F6-8CBF-4E71-9A68-7E3703E9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Oefenen met oefeningen uit het boek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4139E7-B073-403A-83C0-645BAA165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>
                <a:solidFill>
                  <a:srgbClr val="000000"/>
                </a:solidFill>
                <a:cs typeface="Calibri"/>
              </a:rPr>
              <a:t>Maak de oefenopgaven blz 44 – t/m 48</a:t>
            </a:r>
          </a:p>
          <a:p>
            <a:endParaRPr lang="nl-NL" sz="2400">
              <a:solidFill>
                <a:srgbClr val="000000"/>
              </a:solidFill>
              <a:cs typeface="Calibri"/>
            </a:endParaRPr>
          </a:p>
          <a:p>
            <a:r>
              <a:rPr lang="nl-NL" sz="2400">
                <a:solidFill>
                  <a:srgbClr val="000000"/>
                </a:solidFill>
                <a:cs typeface="Calibri"/>
              </a:rPr>
              <a:t>Controleer daarna je antwoorden op blz 130/131</a:t>
            </a:r>
          </a:p>
        </p:txBody>
      </p:sp>
    </p:spTree>
    <p:extLst>
      <p:ext uri="{BB962C8B-B14F-4D97-AF65-F5344CB8AC3E}">
        <p14:creationId xmlns:p14="http://schemas.microsoft.com/office/powerpoint/2010/main" val="218195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3805FD-BB0E-4F85-848C-74BABC09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200">
                <a:solidFill>
                  <a:srgbClr val="000000"/>
                </a:solidFill>
                <a:cs typeface="Calibri"/>
              </a:rPr>
              <a:t>De verhouding tussen opgeloste stof en oplosmiddel bepaalt de </a:t>
            </a:r>
            <a:r>
              <a:rPr lang="nl-NL" sz="2200" b="1">
                <a:solidFill>
                  <a:srgbClr val="000000"/>
                </a:solidFill>
                <a:cs typeface="Calibri"/>
              </a:rPr>
              <a:t>sterkte of de concentratie</a:t>
            </a:r>
            <a:r>
              <a:rPr lang="nl-NL" sz="2200">
                <a:solidFill>
                  <a:srgbClr val="000000"/>
                </a:solidFill>
                <a:cs typeface="Calibri"/>
              </a:rPr>
              <a:t> van een oplossing. Deze verhouding kan op verschillende manieren uitgedrukt worden.</a:t>
            </a:r>
            <a:endParaRPr lang="nl-NL" sz="2200">
              <a:solidFill>
                <a:srgbClr val="000000"/>
              </a:solidFill>
              <a:ea typeface="+mn-lt"/>
              <a:cs typeface="+mn-lt"/>
            </a:endParaRPr>
          </a:p>
          <a:p>
            <a:endParaRPr lang="nl-NL" sz="2200">
              <a:solidFill>
                <a:srgbClr val="000000"/>
              </a:solidFill>
              <a:cs typeface="Calibri"/>
            </a:endParaRPr>
          </a:p>
          <a:p>
            <a:r>
              <a:rPr lang="nl-NL" sz="2200">
                <a:solidFill>
                  <a:srgbClr val="000000"/>
                </a:solidFill>
                <a:cs typeface="Calibri"/>
              </a:rPr>
              <a:t>In de ziekenhuispraktijk komt voornamelijk voor: </a:t>
            </a:r>
          </a:p>
          <a:p>
            <a:pPr marL="0" indent="0">
              <a:buNone/>
            </a:pPr>
            <a:r>
              <a:rPr lang="nl-NL" sz="2200">
                <a:solidFill>
                  <a:srgbClr val="000000"/>
                </a:solidFill>
                <a:cs typeface="Calibri"/>
              </a:rPr>
              <a:t>-mg/ml   -&gt; bijvoorbeeld 10 milligram per milliliter</a:t>
            </a:r>
          </a:p>
          <a:p>
            <a:pPr marL="0" indent="0">
              <a:buNone/>
            </a:pPr>
            <a:r>
              <a:rPr lang="nl-NL" sz="2200">
                <a:solidFill>
                  <a:srgbClr val="000000"/>
                </a:solidFill>
                <a:cs typeface="Calibri"/>
              </a:rPr>
              <a:t>-g/ml</a:t>
            </a:r>
          </a:p>
          <a:p>
            <a:pPr marL="0" indent="0">
              <a:buNone/>
            </a:pPr>
            <a:r>
              <a:rPr lang="nl-NL" sz="2200">
                <a:solidFill>
                  <a:srgbClr val="000000"/>
                </a:solidFill>
                <a:cs typeface="Calibri"/>
              </a:rPr>
              <a:t>-g/ 100 ml </a:t>
            </a:r>
          </a:p>
          <a:p>
            <a:pPr marL="0" indent="0">
              <a:buNone/>
            </a:pPr>
            <a:r>
              <a:rPr lang="nl-NL" sz="2200">
                <a:solidFill>
                  <a:srgbClr val="000000"/>
                </a:solidFill>
                <a:cs typeface="Calibri"/>
              </a:rPr>
              <a:t>-IE/ml</a:t>
            </a:r>
          </a:p>
          <a:p>
            <a:pPr marL="0" indent="0">
              <a:buNone/>
            </a:pPr>
            <a:r>
              <a:rPr lang="nl-NL" sz="2200">
                <a:solidFill>
                  <a:srgbClr val="000000"/>
                </a:solidFill>
                <a:cs typeface="Calibri"/>
              </a:rPr>
              <a:t>-meq/ml.</a:t>
            </a:r>
            <a:endParaRPr lang="nl-NL" sz="2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4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6B9A03-7B04-41B4-8855-E15CB5D2B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>
                <a:solidFill>
                  <a:srgbClr val="000000"/>
                </a:solidFill>
              </a:rPr>
              <a:t>MEq  (spreek uit: milli equivalent)</a:t>
            </a:r>
            <a:endParaRPr lang="nl-NL" sz="2400">
              <a:solidFill>
                <a:srgbClr val="000000"/>
              </a:solidFill>
              <a:cs typeface="Calibri" panose="020F0502020204030204"/>
            </a:endParaRPr>
          </a:p>
          <a:p>
            <a:endParaRPr lang="nl-NL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Omdat het equivalentgewicht vaak uiterst klein is, wordt het vaak uitgedrukt in 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  <a:hlinkClick r:id="rId3"/>
              </a:rPr>
              <a:t>milli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-equivalent (mEq of meq): duizendsten van equivalent. </a:t>
            </a: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Deze maat wordt zeer vaak gebruikt voor mEq 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  <a:hlinkClick r:id="rId4"/>
              </a:rPr>
              <a:t>opgeloste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 stof per liter 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  <a:hlinkClick r:id="rId5"/>
              </a:rPr>
              <a:t>oplosmiddel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 (mEq/L). </a:t>
            </a: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Dit wordt gebruikt in 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  <a:hlinkClick r:id="rId6"/>
              </a:rPr>
              <a:t>samengestelde stoffen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 in biologische vloeistoffen; zo wordt voor mensen vanaf 7 jaar een gezond kaliumniveau in bloed gedefinieerd als 3,6—5,0 mEq/L</a:t>
            </a:r>
            <a:endParaRPr lang="nl-NL" sz="2400" baseline="30000">
              <a:solidFill>
                <a:srgbClr val="000000"/>
              </a:solidFill>
              <a:cs typeface="Calibri"/>
            </a:endParaRPr>
          </a:p>
          <a:p>
            <a:endParaRPr lang="nl-NL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96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96860AE-A94A-4F79-A5B4-94531AEC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Voorbeelden hoe je het tegen kan komen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1DD86F-B208-4DD1-928C-5560D651F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Kaliumchloride®: meq/ml  (3,6—5,0 mEq/L zijn de goede waarden)</a:t>
            </a: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Glucose®: 5g/100 ml</a:t>
            </a: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Streptomycine®: 0,5 g/ml</a:t>
            </a: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Heparine®: 500 IE/ml</a:t>
            </a:r>
            <a:endParaRPr lang="nl-NL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86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B7DA7C-6B68-495A-88B0-79EB50B5E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 sz="2800">
                <a:solidFill>
                  <a:srgbClr val="FFFFFF"/>
                </a:solidFill>
                <a:cs typeface="Calibri Light"/>
              </a:rPr>
              <a:t>Oplossingsconcentratie in procenten</a:t>
            </a:r>
            <a:endParaRPr lang="nl-NL" sz="280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B7F043-7B5A-45DD-B178-3441334BE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Omdat de oplossingsconcentratie in een verhouding wordt uitgedrukt, maakt men ook wel gebruik van de term </a:t>
            </a:r>
            <a:r>
              <a:rPr lang="nl-NL" sz="2400" u="sng">
                <a:solidFill>
                  <a:srgbClr val="000000"/>
                </a:solidFill>
                <a:ea typeface="+mn-lt"/>
                <a:cs typeface="+mn-lt"/>
              </a:rPr>
              <a:t>procent 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(%) bijvoorbeeld Nacl 0.9%.</a:t>
            </a:r>
            <a:endParaRPr lang="nl-NL" sz="2400">
              <a:solidFill>
                <a:srgbClr val="000000"/>
              </a:solidFill>
              <a:cs typeface="Calibri" panose="020F0502020204030204"/>
            </a:endParaRPr>
          </a:p>
          <a:p>
            <a:endParaRPr lang="nl-NL" sz="2400">
              <a:solidFill>
                <a:srgbClr val="000000"/>
              </a:solidFill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Procent betekent per honderd. Een 1% - oplossing is de verhouding van 1 deel opgeloste stof met 99 delen oplosmiddel, samen 100 delen.</a:t>
            </a:r>
            <a:endParaRPr lang="nl-NL" sz="2400">
              <a:solidFill>
                <a:srgbClr val="000000"/>
              </a:solidFill>
            </a:endParaRPr>
          </a:p>
          <a:p>
            <a:endParaRPr lang="nl-NL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325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A65496-0AA1-41FF-A9C2-BADA34F1E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 u="sng">
                <a:solidFill>
                  <a:srgbClr val="000000"/>
                </a:solidFill>
                <a:ea typeface="+mn-lt"/>
                <a:cs typeface="+mn-lt"/>
              </a:rPr>
              <a:t>Volgende twee uitdrukkingsvormen komen het meest voor:</a:t>
            </a:r>
            <a:endParaRPr lang="nl-NL" sz="2400">
              <a:solidFill>
                <a:srgbClr val="000000"/>
              </a:solidFill>
              <a:cs typeface="Calibri" panose="020F0502020204030204"/>
            </a:endParaRPr>
          </a:p>
          <a:p>
            <a:endParaRPr lang="nl-NL" sz="2400" u="sng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1%= 1 gram opgeloste stof/ 100 ml … (massa/volume)</a:t>
            </a:r>
            <a:endParaRPr lang="nl-NL" sz="2400">
              <a:solidFill>
                <a:srgbClr val="000000"/>
              </a:solidFill>
            </a:endParaRP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1%= 1 ml vloeistof/ 100 ml … (volume/ volume)</a:t>
            </a:r>
            <a:endParaRPr lang="nl-NL" sz="2400">
              <a:solidFill>
                <a:srgbClr val="000000"/>
              </a:solidFill>
            </a:endParaRPr>
          </a:p>
          <a:p>
            <a:endParaRPr lang="nl-NL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012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BC1E0-A30D-4D2A-8112-E70C5F5A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u="sng" dirty="0">
                <a:ea typeface="+mj-lt"/>
                <a:cs typeface="+mj-lt"/>
              </a:rPr>
              <a:t>Voorbeeld massa / volume: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8E8148-04FC-401B-82BD-4780DF1CF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192"/>
            <a:ext cx="10515600" cy="471077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br>
              <a:rPr lang="nl-NL" b="1" i="1" u="sng" dirty="0">
                <a:ea typeface="+mn-lt"/>
                <a:cs typeface="+mn-lt"/>
              </a:rPr>
            </a:br>
            <a:r>
              <a:rPr lang="nl-NL" b="1" i="1" u="sng" dirty="0">
                <a:ea typeface="+mn-lt"/>
                <a:cs typeface="+mn-lt"/>
              </a:rPr>
              <a:t>Hoeveel gram Sorbitol</a:t>
            </a:r>
            <a:r>
              <a:rPr lang="nl-NL" dirty="0">
                <a:ea typeface="+mn-lt"/>
                <a:cs typeface="+mn-lt"/>
              </a:rPr>
              <a:t>® lost men op voor een 4%-Sorbitoloplossing met een volume van 40 ml?</a:t>
            </a:r>
            <a:endParaRPr lang="nl-NL" dirty="0">
              <a:cs typeface="Calibri" panose="020F0502020204030204"/>
            </a:endParaRPr>
          </a:p>
          <a:p>
            <a:r>
              <a:rPr lang="nl-NL" b="1" dirty="0">
                <a:ea typeface="+mn-lt"/>
                <a:cs typeface="+mn-lt"/>
              </a:rPr>
              <a:t>Uitwerking</a:t>
            </a:r>
            <a:br>
              <a:rPr lang="nl-NL" b="1" dirty="0">
                <a:ea typeface="+mn-lt"/>
                <a:cs typeface="+mn-lt"/>
              </a:rPr>
            </a:br>
            <a:r>
              <a:rPr lang="nl-NL" b="1" dirty="0">
                <a:ea typeface="+mn-lt"/>
                <a:cs typeface="+mn-lt"/>
              </a:rPr>
              <a:t>4%= 4 g Sorbitol</a:t>
            </a:r>
            <a:r>
              <a:rPr lang="nl-NL" dirty="0">
                <a:ea typeface="+mn-lt"/>
                <a:cs typeface="+mn-lt"/>
              </a:rPr>
              <a:t>®/ 100 ml. Dus als er 100 ml oplossing zou zijn, moet daarin 4 g Sorbitol® in opgeloste vorm voorkomen. Het volume is echter 40 ml.</a:t>
            </a:r>
            <a:endParaRPr lang="nl-NL" dirty="0"/>
          </a:p>
          <a:p>
            <a:endParaRPr lang="nl-NL" dirty="0"/>
          </a:p>
          <a:p>
            <a:r>
              <a:rPr lang="nl-NL" dirty="0">
                <a:ea typeface="+mn-lt"/>
                <a:cs typeface="+mn-lt"/>
              </a:rPr>
              <a:t>In 100 ml oplossing, zit er 4 g sorbitol®</a:t>
            </a:r>
            <a:endParaRPr lang="nl-NL" dirty="0"/>
          </a:p>
          <a:p>
            <a:r>
              <a:rPr lang="nl-NL" b="1" dirty="0">
                <a:ea typeface="+mn-lt"/>
                <a:cs typeface="+mn-lt"/>
              </a:rPr>
              <a:t>Reken uit hoeveel er zit in 1 ml oplossing</a:t>
            </a:r>
            <a:r>
              <a:rPr lang="nl-NL" dirty="0">
                <a:ea typeface="+mn-lt"/>
                <a:cs typeface="+mn-lt"/>
              </a:rPr>
              <a:t> 4: 100 = 0,04</a:t>
            </a:r>
            <a:endParaRPr lang="nl-NL" dirty="0"/>
          </a:p>
          <a:p>
            <a:r>
              <a:rPr lang="nl-NL" dirty="0">
                <a:cs typeface="Calibri"/>
              </a:rPr>
              <a:t>In 1 ml zit 0,04 dus in 40 ml zit 0,04 x 40 = 1,6 g </a:t>
            </a:r>
          </a:p>
          <a:p>
            <a:r>
              <a:rPr lang="nl-NL" b="1" dirty="0">
                <a:ea typeface="+mn-lt"/>
                <a:cs typeface="+mn-lt"/>
              </a:rPr>
              <a:t>Oplossing: 1,6 g Sorbitol®</a:t>
            </a: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br>
              <a:rPr lang="nl-NL" b="1" dirty="0">
                <a:ea typeface="+mn-lt"/>
                <a:cs typeface="+mn-lt"/>
              </a:rPr>
            </a:br>
            <a:r>
              <a:rPr lang="nl-NL" b="1" dirty="0">
                <a:ea typeface="+mn-lt"/>
                <a:cs typeface="+mn-lt"/>
              </a:rPr>
              <a:t>Weeg 1,6 g Sorbitol</a:t>
            </a:r>
            <a:r>
              <a:rPr lang="nl-NL" dirty="0">
                <a:ea typeface="+mn-lt"/>
                <a:cs typeface="+mn-lt"/>
              </a:rPr>
              <a:t>® af en vul aan met </a:t>
            </a:r>
            <a:r>
              <a:rPr lang="nl-NL" dirty="0" err="1">
                <a:ea typeface="+mn-lt"/>
                <a:cs typeface="+mn-lt"/>
              </a:rPr>
              <a:t>NaCl</a:t>
            </a:r>
            <a:r>
              <a:rPr lang="nl-NL" dirty="0">
                <a:ea typeface="+mn-lt"/>
                <a:cs typeface="+mn-lt"/>
              </a:rPr>
              <a:t> 0,9% tot 40 ml.</a:t>
            </a:r>
            <a:br>
              <a:rPr lang="nl-NL" dirty="0">
                <a:ea typeface="+mn-lt"/>
                <a:cs typeface="+mn-lt"/>
              </a:rPr>
            </a:br>
            <a:r>
              <a:rPr lang="nl-NL" dirty="0">
                <a:ea typeface="+mn-lt"/>
                <a:cs typeface="+mn-lt"/>
              </a:rPr>
              <a:t>Deze oplossing heeft dan een concentratie van 4%</a:t>
            </a:r>
            <a:endParaRPr lang="nl-NL"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47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FEA854B-999B-4EC9-80EA-5849E853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 b="1" i="1" u="sng">
                <a:solidFill>
                  <a:srgbClr val="FFFFFF"/>
                </a:solidFill>
                <a:ea typeface="+mj-lt"/>
                <a:cs typeface="+mj-lt"/>
              </a:rPr>
              <a:t>Voorbeeld volume / volume: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F17261-F5CE-4954-ADD6-34C966B69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nl-NL" sz="1900" b="1" i="1" u="sng">
                <a:solidFill>
                  <a:srgbClr val="000000"/>
                </a:solidFill>
                <a:ea typeface="+mn-lt"/>
                <a:cs typeface="+mn-lt"/>
              </a:rPr>
              <a:t>Met hoeveel ml pure alcohol kan men een halve liter alcohol 70% in water maken?</a:t>
            </a:r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nl-NL" sz="1900" b="1">
                <a:solidFill>
                  <a:srgbClr val="000000"/>
                </a:solidFill>
                <a:ea typeface="+mn-lt"/>
                <a:cs typeface="+mn-lt"/>
              </a:rPr>
              <a:t>Uitwerking</a:t>
            </a:r>
            <a:br>
              <a:rPr lang="nl-NL" sz="1900" b="1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nl-NL" sz="1900" b="1">
                <a:solidFill>
                  <a:srgbClr val="000000"/>
                </a:solidFill>
                <a:ea typeface="+mn-lt"/>
                <a:cs typeface="+mn-lt"/>
              </a:rPr>
              <a:t>70% is 70 ml / 100ml</a:t>
            </a:r>
            <a:endParaRPr lang="nl-NL" sz="1900">
              <a:solidFill>
                <a:srgbClr val="000000"/>
              </a:solidFill>
            </a:endParaRPr>
          </a:p>
          <a:p>
            <a:endParaRPr lang="nl-NL" sz="190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In 100 ml oplossing, zit er 70 ml pure alcohol</a:t>
            </a:r>
            <a:endParaRPr lang="nl-NL" sz="1900">
              <a:solidFill>
                <a:srgbClr val="000000"/>
              </a:solidFill>
            </a:endParaRPr>
          </a:p>
          <a:p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Reken uit hoeveel 1ml oplossing is:  70 : 100 = 0,7</a:t>
            </a:r>
            <a:endParaRPr lang="nl-NL" sz="1900">
              <a:solidFill>
                <a:srgbClr val="000000"/>
              </a:solidFill>
            </a:endParaRPr>
          </a:p>
          <a:p>
            <a:r>
              <a:rPr lang="nl-NL" sz="1900">
                <a:solidFill>
                  <a:srgbClr val="000000"/>
                </a:solidFill>
                <a:ea typeface="+mn-lt"/>
                <a:cs typeface="+mn-lt"/>
              </a:rPr>
              <a:t>500ml (is een halve liter) 0,7 x 500 - 350</a:t>
            </a:r>
            <a:endParaRPr lang="nl-NL" sz="1900">
              <a:solidFill>
                <a:srgbClr val="000000"/>
              </a:solidFill>
            </a:endParaRPr>
          </a:p>
          <a:p>
            <a:r>
              <a:rPr lang="nl-NL" sz="1900" b="1">
                <a:solidFill>
                  <a:srgbClr val="000000"/>
                </a:solidFill>
                <a:ea typeface="+mn-lt"/>
                <a:cs typeface="+mn-lt"/>
              </a:rPr>
              <a:t>Oplossing: 350 ml pure alcohol.</a:t>
            </a:r>
            <a:endParaRPr lang="nl-NL" sz="1900">
              <a:solidFill>
                <a:srgbClr val="000000"/>
              </a:solidFill>
              <a:ea typeface="+mn-lt"/>
              <a:cs typeface="+mn-lt"/>
            </a:endParaRPr>
          </a:p>
          <a:p>
            <a:br>
              <a:rPr lang="nl-NL" sz="1900" b="1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nl-NL" sz="1900" b="1">
                <a:solidFill>
                  <a:srgbClr val="000000"/>
                </a:solidFill>
                <a:ea typeface="+mn-lt"/>
                <a:cs typeface="+mn-lt"/>
              </a:rPr>
              <a:t>Dus neemt men een maatcilinder van minstens 500 ml en men past 350 ml pure alcohol af.</a:t>
            </a:r>
            <a:br>
              <a:rPr lang="nl-NL" sz="1900" b="1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nl-NL" sz="1900" b="1">
                <a:solidFill>
                  <a:srgbClr val="000000"/>
                </a:solidFill>
                <a:ea typeface="+mn-lt"/>
                <a:cs typeface="+mn-lt"/>
              </a:rPr>
              <a:t>Daarna met water aanvullen tot 500 ml en goed mengen.</a:t>
            </a:r>
            <a:endParaRPr lang="nl-NL" sz="1900">
              <a:solidFill>
                <a:srgbClr val="000000"/>
              </a:solidFill>
              <a:cs typeface="Calibri"/>
            </a:endParaRPr>
          </a:p>
          <a:p>
            <a:endParaRPr lang="nl-NL" sz="19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44487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4F6C6EAEC79942A2E0227CD8A46B55" ma:contentTypeVersion="11" ma:contentTypeDescription="Een nieuw document maken." ma:contentTypeScope="" ma:versionID="fd12c8863897578f7dbe0f0438514957">
  <xsd:schema xmlns:xsd="http://www.w3.org/2001/XMLSchema" xmlns:xs="http://www.w3.org/2001/XMLSchema" xmlns:p="http://schemas.microsoft.com/office/2006/metadata/properties" xmlns:ns2="fb6cc1e8-d674-4a48-b6a5-f9d9458480f8" xmlns:ns3="09091a8f-1b73-4412-8f8c-98187682eae7" targetNamespace="http://schemas.microsoft.com/office/2006/metadata/properties" ma:root="true" ma:fieldsID="78958a56a1703c7f5c8a0f13ebf42149" ns2:_="" ns3:_="">
    <xsd:import namespace="fb6cc1e8-d674-4a48-b6a5-f9d9458480f8"/>
    <xsd:import namespace="09091a8f-1b73-4412-8f8c-98187682e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_Flow_SignoffStatu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cc1e8-d674-4a48-b6a5-f9d9458480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_Flow_SignoffStatus" ma:index="15" nillable="true" ma:displayName="Afmeldingsstatus" ma:internalName="_x0024_Resources_x003a_core_x002c_Signoff_Status_x003b_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91a8f-1b73-4412-8f8c-98187682e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b6cc1e8-d674-4a48-b6a5-f9d9458480f8" xsi:nil="true"/>
  </documentManagement>
</p:properties>
</file>

<file path=customXml/itemProps1.xml><?xml version="1.0" encoding="utf-8"?>
<ds:datastoreItem xmlns:ds="http://schemas.openxmlformats.org/officeDocument/2006/customXml" ds:itemID="{A2C557B3-AD68-4FD0-A3C3-4B5EBC2B2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6cc1e8-d674-4a48-b6a5-f9d9458480f8"/>
    <ds:schemaRef ds:uri="09091a8f-1b73-4412-8f8c-98187682e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77DFAF-DE74-4CF8-AF59-8B9D26EEA6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0ED7C3-F2DF-4543-9752-FBBBD173F16F}">
  <ds:schemaRefs>
    <ds:schemaRef ds:uri="http://purl.org/dc/elements/1.1/"/>
    <ds:schemaRef ds:uri="fb6cc1e8-d674-4a48-b6a5-f9d9458480f8"/>
    <ds:schemaRef ds:uri="http://schemas.openxmlformats.org/package/2006/metadata/core-properties"/>
    <ds:schemaRef ds:uri="http://purl.org/dc/dcmitype/"/>
    <ds:schemaRef ds:uri="http://purl.org/dc/terms/"/>
    <ds:schemaRef ds:uri="09091a8f-1b73-4412-8f8c-98187682eae7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1169</Words>
  <Application>Microsoft Office PowerPoint</Application>
  <PresentationFormat>Breedbeeld</PresentationFormat>
  <Paragraphs>189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Kantoorthema</vt:lpstr>
      <vt:lpstr>Oplossen</vt:lpstr>
      <vt:lpstr>PowerPoint-presentatie</vt:lpstr>
      <vt:lpstr>PowerPoint-presentatie</vt:lpstr>
      <vt:lpstr>PowerPoint-presentatie</vt:lpstr>
      <vt:lpstr>Voorbeelden hoe je het tegen kan komen</vt:lpstr>
      <vt:lpstr>Oplossingsconcentratie in procenten</vt:lpstr>
      <vt:lpstr>PowerPoint-presentatie</vt:lpstr>
      <vt:lpstr>Voorbeeld massa / volume:</vt:lpstr>
      <vt:lpstr>Voorbeeld volume / volume:</vt:lpstr>
      <vt:lpstr>Filmpje meneer Megens</vt:lpstr>
      <vt:lpstr>%-vorm Hulp: % x 10 geeft aan hoeveel mg per 1 ml zit. Uitrekenen: Voorschrift / aanwezig per 1 ml</vt:lpstr>
      <vt:lpstr>Nu zelf:</vt:lpstr>
      <vt:lpstr>Antwoorden</vt:lpstr>
      <vt:lpstr>Notitie als mg/ml Hulp: uitrekenen hoeveel mg er per 1 ml zit. Uitrekenen: Voorschrift / aanwezig per 1 ml</vt:lpstr>
      <vt:lpstr>Antwoorden mg/ml vorm</vt:lpstr>
      <vt:lpstr>PowerPoint-presentatie</vt:lpstr>
      <vt:lpstr>Antwoorden</vt:lpstr>
      <vt:lpstr>PowerPoint-presentatie</vt:lpstr>
      <vt:lpstr>Als IE Hulp: Uitrekenen hoeveel IE er per 1 ml zit Uitrekenen: voorschrift / aanwezig per 1 ml</vt:lpstr>
      <vt:lpstr>Antwoorden</vt:lpstr>
      <vt:lpstr>PowerPoint-presentatie</vt:lpstr>
      <vt:lpstr>Antwoorden</vt:lpstr>
      <vt:lpstr>Oefenen met oefeningen uit het boek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Esther Scheltens - Flink</cp:lastModifiedBy>
  <cp:revision>397</cp:revision>
  <dcterms:created xsi:type="dcterms:W3CDTF">2012-07-30T23:35:21Z</dcterms:created>
  <dcterms:modified xsi:type="dcterms:W3CDTF">2019-11-24T15:34:26Z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0x010100804F6C6EAEC79942A2E0227CD8A46B55</vt:lpwstr>
  </property>
</Properties>
</file>